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8"/>
  </p:notesMasterIdLst>
  <p:handoutMasterIdLst>
    <p:handoutMasterId r:id="rId29"/>
  </p:handoutMasterIdLst>
  <p:sldIdLst>
    <p:sldId id="257" r:id="rId2"/>
    <p:sldId id="259" r:id="rId3"/>
    <p:sldId id="262" r:id="rId4"/>
    <p:sldId id="258" r:id="rId5"/>
    <p:sldId id="297" r:id="rId6"/>
    <p:sldId id="299" r:id="rId7"/>
    <p:sldId id="296" r:id="rId8"/>
    <p:sldId id="298" r:id="rId9"/>
    <p:sldId id="300" r:id="rId10"/>
    <p:sldId id="301" r:id="rId11"/>
    <p:sldId id="260" r:id="rId12"/>
    <p:sldId id="261" r:id="rId13"/>
    <p:sldId id="269" r:id="rId14"/>
    <p:sldId id="271" r:id="rId15"/>
    <p:sldId id="274" r:id="rId16"/>
    <p:sldId id="275" r:id="rId17"/>
    <p:sldId id="276" r:id="rId18"/>
    <p:sldId id="286" r:id="rId19"/>
    <p:sldId id="294" r:id="rId20"/>
    <p:sldId id="295" r:id="rId21"/>
    <p:sldId id="293" r:id="rId22"/>
    <p:sldId id="283" r:id="rId23"/>
    <p:sldId id="284" r:id="rId24"/>
    <p:sldId id="289" r:id="rId25"/>
    <p:sldId id="287" r:id="rId26"/>
    <p:sldId id="281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4" d="100"/>
          <a:sy n="74" d="100"/>
        </p:scale>
        <p:origin x="-894" y="-3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2148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C0F9A0F-17F7-4EC6-84D2-163F440B3A2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BAEC519-09C2-46FA-8118-F4D307D90A00}">
      <dgm:prSet phldrT="[Текст]" custT="1"/>
      <dgm:spPr/>
      <dgm:t>
        <a:bodyPr/>
        <a:lstStyle/>
        <a:p>
          <a:r>
            <a:rPr lang="ru-RU" sz="2000" b="1" i="1" dirty="0" smtClean="0">
              <a:latin typeface="Times New Roman" pitchFamily="18" charset="0"/>
              <a:cs typeface="Times New Roman" pitchFamily="18" charset="0"/>
            </a:rPr>
            <a:t>Модель 1. 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Применение открытого онлайн-курса как дополнительного материала для самостоятельной работы студента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062C88CA-6547-411B-A0AF-D614CAAA01CA}" type="parTrans" cxnId="{F330DF0C-D119-42C9-B3BC-EF3F84631CE4}">
      <dgm:prSet/>
      <dgm:spPr/>
      <dgm:t>
        <a:bodyPr/>
        <a:lstStyle/>
        <a:p>
          <a:endParaRPr lang="ru-RU"/>
        </a:p>
      </dgm:t>
    </dgm:pt>
    <dgm:pt modelId="{8A9CEDF4-BF84-4BF2-BEA5-2149C8574FA0}" type="sibTrans" cxnId="{F330DF0C-D119-42C9-B3BC-EF3F84631CE4}">
      <dgm:prSet/>
      <dgm:spPr/>
      <dgm:t>
        <a:bodyPr/>
        <a:lstStyle/>
        <a:p>
          <a:endParaRPr lang="ru-RU"/>
        </a:p>
      </dgm:t>
    </dgm:pt>
    <dgm:pt modelId="{573CA06E-0A3A-42FA-A03D-100CDACF7943}">
      <dgm:prSet phldrT="[Текст]" custT="1"/>
      <dgm:spPr/>
      <dgm:t>
        <a:bodyPr/>
        <a:lstStyle/>
        <a:p>
          <a:r>
            <a:rPr lang="ru-RU" sz="2000" b="1" i="1" dirty="0" smtClean="0">
              <a:latin typeface="Times New Roman" pitchFamily="18" charset="0"/>
              <a:cs typeface="Times New Roman" pitchFamily="18" charset="0"/>
            </a:rPr>
            <a:t>Модель 2.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 </a:t>
          </a:r>
        </a:p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Смешанное обучение с использованием частей онлайн курса для освоения дисциплины /модуля (модель "перевернутого класса") 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3CEBFF62-48CE-4FF7-B2F9-F798FFE985D2}" type="parTrans" cxnId="{EB3BC8E4-C3ED-4B61-9CF2-F2EF420CEB0B}">
      <dgm:prSet/>
      <dgm:spPr/>
      <dgm:t>
        <a:bodyPr/>
        <a:lstStyle/>
        <a:p>
          <a:endParaRPr lang="ru-RU"/>
        </a:p>
      </dgm:t>
    </dgm:pt>
    <dgm:pt modelId="{99A9C1A9-8E82-45DE-9A91-CF4A241355EF}" type="sibTrans" cxnId="{EB3BC8E4-C3ED-4B61-9CF2-F2EF420CEB0B}">
      <dgm:prSet/>
      <dgm:spPr/>
      <dgm:t>
        <a:bodyPr/>
        <a:lstStyle/>
        <a:p>
          <a:endParaRPr lang="ru-RU"/>
        </a:p>
      </dgm:t>
    </dgm:pt>
    <dgm:pt modelId="{EF66E962-3BED-4CD2-A6DE-0D6169128100}">
      <dgm:prSet phldrT="[Текст]" custT="1"/>
      <dgm:spPr/>
      <dgm:t>
        <a:bodyPr/>
        <a:lstStyle/>
        <a:p>
          <a:r>
            <a:rPr lang="ru-RU" sz="1600" b="1" i="1" smtClean="0">
              <a:latin typeface="Times New Roman" pitchFamily="18" charset="0"/>
              <a:cs typeface="Times New Roman" pitchFamily="18" charset="0"/>
            </a:rPr>
            <a:t>Модель </a:t>
          </a:r>
          <a:r>
            <a:rPr lang="ru-RU" sz="1600" b="1" i="1" dirty="0" smtClean="0">
              <a:latin typeface="Times New Roman" pitchFamily="18" charset="0"/>
              <a:cs typeface="Times New Roman" pitchFamily="18" charset="0"/>
            </a:rPr>
            <a:t>4.</a:t>
          </a:r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 </a:t>
          </a:r>
        </a:p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Модель электронного обучения с использованием онлайн-курса и очной организационно-технической </a:t>
          </a:r>
          <a:r>
            <a:rPr lang="ru-RU" sz="2000" dirty="0" err="1" smtClean="0">
              <a:latin typeface="Times New Roman" pitchFamily="18" charset="0"/>
              <a:cs typeface="Times New Roman" pitchFamily="18" charset="0"/>
            </a:rPr>
            <a:t>тьюторской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 поддержкой </a:t>
          </a:r>
        </a:p>
        <a:p>
          <a:endParaRPr lang="ru-RU" sz="1500" dirty="0"/>
        </a:p>
      </dgm:t>
    </dgm:pt>
    <dgm:pt modelId="{FDE4A0C5-DF61-4454-A288-F47036C7296D}" type="parTrans" cxnId="{A564D39C-3C60-4E62-9E8D-8A6AE535F3DC}">
      <dgm:prSet/>
      <dgm:spPr/>
      <dgm:t>
        <a:bodyPr/>
        <a:lstStyle/>
        <a:p>
          <a:endParaRPr lang="ru-RU"/>
        </a:p>
      </dgm:t>
    </dgm:pt>
    <dgm:pt modelId="{C42AC500-7601-463A-A22B-BE17527B0B0E}" type="sibTrans" cxnId="{A564D39C-3C60-4E62-9E8D-8A6AE535F3DC}">
      <dgm:prSet/>
      <dgm:spPr/>
      <dgm:t>
        <a:bodyPr/>
        <a:lstStyle/>
        <a:p>
          <a:endParaRPr lang="ru-RU"/>
        </a:p>
      </dgm:t>
    </dgm:pt>
    <dgm:pt modelId="{80B1CDEF-00FD-47EC-A6E3-228D67E3E5EE}">
      <dgm:prSet phldrT="[Текст]" custT="1"/>
      <dgm:spPr/>
      <dgm:t>
        <a:bodyPr/>
        <a:lstStyle/>
        <a:p>
          <a:r>
            <a:rPr lang="ru-RU" sz="2000" b="1" i="1" dirty="0" smtClean="0">
              <a:latin typeface="Times New Roman" pitchFamily="18" charset="0"/>
              <a:cs typeface="Times New Roman" pitchFamily="18" charset="0"/>
            </a:rPr>
            <a:t>Модель 5. </a:t>
          </a:r>
        </a:p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Исключительно электронное обучение с использованием онлайн-курса 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D14A9BE4-06B3-41DA-B837-B59EF21779FD}" type="parTrans" cxnId="{E64927B5-E4BC-4C9F-BC05-C461ED41A789}">
      <dgm:prSet/>
      <dgm:spPr/>
      <dgm:t>
        <a:bodyPr/>
        <a:lstStyle/>
        <a:p>
          <a:endParaRPr lang="ru-RU"/>
        </a:p>
      </dgm:t>
    </dgm:pt>
    <dgm:pt modelId="{99DF7A33-34CC-43B6-AD4D-155544FA8390}" type="sibTrans" cxnId="{E64927B5-E4BC-4C9F-BC05-C461ED41A789}">
      <dgm:prSet/>
      <dgm:spPr/>
      <dgm:t>
        <a:bodyPr/>
        <a:lstStyle/>
        <a:p>
          <a:endParaRPr lang="ru-RU"/>
        </a:p>
      </dgm:t>
    </dgm:pt>
    <dgm:pt modelId="{1220445C-CB6B-4546-B882-6C19850F8DFF}">
      <dgm:prSet custT="1"/>
      <dgm:spPr/>
      <dgm:t>
        <a:bodyPr/>
        <a:lstStyle/>
        <a:p>
          <a:endParaRPr lang="ru-RU" sz="2000" b="1" i="1" dirty="0" smtClean="0">
            <a:latin typeface="Times New Roman" pitchFamily="18" charset="0"/>
            <a:cs typeface="Times New Roman" pitchFamily="18" charset="0"/>
          </a:endParaRPr>
        </a:p>
        <a:p>
          <a:r>
            <a:rPr lang="ru-RU" sz="2000" b="1" i="1" dirty="0" smtClean="0">
              <a:latin typeface="Times New Roman" pitchFamily="18" charset="0"/>
              <a:cs typeface="Times New Roman" pitchFamily="18" charset="0"/>
            </a:rPr>
            <a:t>Модель 3.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 Смешанное обучение на основе онлайн курса с проведением текущего и промежуточного контроля онлайн и сохранением части очных занятий преподавателя</a:t>
          </a:r>
        </a:p>
        <a:p>
          <a:r>
            <a:rPr lang="ru-RU" sz="2000" dirty="0" smtClean="0"/>
            <a:t> </a:t>
          </a:r>
          <a:endParaRPr lang="ru-RU" sz="2000" dirty="0"/>
        </a:p>
      </dgm:t>
    </dgm:pt>
    <dgm:pt modelId="{6F51C52A-BD5B-4C31-95E9-304BFA436FCB}" type="parTrans" cxnId="{FD73FC59-BC3C-4391-B305-D53ED84E5BAA}">
      <dgm:prSet/>
      <dgm:spPr/>
      <dgm:t>
        <a:bodyPr/>
        <a:lstStyle/>
        <a:p>
          <a:endParaRPr lang="ru-RU"/>
        </a:p>
      </dgm:t>
    </dgm:pt>
    <dgm:pt modelId="{E7405FEC-7258-4A30-85A9-1AE55A613CDD}" type="sibTrans" cxnId="{FD73FC59-BC3C-4391-B305-D53ED84E5BAA}">
      <dgm:prSet/>
      <dgm:spPr/>
      <dgm:t>
        <a:bodyPr/>
        <a:lstStyle/>
        <a:p>
          <a:endParaRPr lang="ru-RU"/>
        </a:p>
      </dgm:t>
    </dgm:pt>
    <dgm:pt modelId="{CDDAA340-BDFC-47F2-8949-53775601FE06}" type="pres">
      <dgm:prSet presAssocID="{AC0F9A0F-17F7-4EC6-84D2-163F440B3A2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D783A9C-1F06-4F76-9E09-BAD638943FED}" type="pres">
      <dgm:prSet presAssocID="{CBAEC519-09C2-46FA-8118-F4D307D90A00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6549C5-CC76-4A6F-81B6-D6B667EA93E3}" type="pres">
      <dgm:prSet presAssocID="{8A9CEDF4-BF84-4BF2-BEA5-2149C8574FA0}" presName="spacer" presStyleCnt="0"/>
      <dgm:spPr/>
    </dgm:pt>
    <dgm:pt modelId="{E9B1EA03-65D2-47F7-A815-3EA1F1BD1DD4}" type="pres">
      <dgm:prSet presAssocID="{1220445C-CB6B-4546-B882-6C19850F8DFF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E04ADF-2AC3-4FC5-ACFD-9797389FEC08}" type="pres">
      <dgm:prSet presAssocID="{E7405FEC-7258-4A30-85A9-1AE55A613CDD}" presName="spacer" presStyleCnt="0"/>
      <dgm:spPr/>
    </dgm:pt>
    <dgm:pt modelId="{BC8B31F0-670D-4392-B70D-835901E2ED7A}" type="pres">
      <dgm:prSet presAssocID="{573CA06E-0A3A-42FA-A03D-100CDACF7943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FCC24E-4218-4D68-A30D-606133C3AD55}" type="pres">
      <dgm:prSet presAssocID="{99A9C1A9-8E82-45DE-9A91-CF4A241355EF}" presName="spacer" presStyleCnt="0"/>
      <dgm:spPr/>
    </dgm:pt>
    <dgm:pt modelId="{8D577646-416D-454A-A448-64C5075C123B}" type="pres">
      <dgm:prSet presAssocID="{EF66E962-3BED-4CD2-A6DE-0D6169128100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BC4C47-EA8B-4D6B-A6D7-9C30119621D5}" type="pres">
      <dgm:prSet presAssocID="{C42AC500-7601-463A-A22B-BE17527B0B0E}" presName="spacer" presStyleCnt="0"/>
      <dgm:spPr/>
    </dgm:pt>
    <dgm:pt modelId="{DED5E856-0531-4799-85C9-557D1CEBDAA6}" type="pres">
      <dgm:prSet presAssocID="{80B1CDEF-00FD-47EC-A6E3-228D67E3E5EE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DBB8DFE-738C-43C2-9052-3CDF63F31ABA}" type="presOf" srcId="{1220445C-CB6B-4546-B882-6C19850F8DFF}" destId="{E9B1EA03-65D2-47F7-A815-3EA1F1BD1DD4}" srcOrd="0" destOrd="0" presId="urn:microsoft.com/office/officeart/2005/8/layout/vList2"/>
    <dgm:cxn modelId="{C5218AFB-72A9-49BF-B397-EB6FFA31212A}" type="presOf" srcId="{CBAEC519-09C2-46FA-8118-F4D307D90A00}" destId="{CD783A9C-1F06-4F76-9E09-BAD638943FED}" srcOrd="0" destOrd="0" presId="urn:microsoft.com/office/officeart/2005/8/layout/vList2"/>
    <dgm:cxn modelId="{A564D39C-3C60-4E62-9E8D-8A6AE535F3DC}" srcId="{AC0F9A0F-17F7-4EC6-84D2-163F440B3A24}" destId="{EF66E962-3BED-4CD2-A6DE-0D6169128100}" srcOrd="3" destOrd="0" parTransId="{FDE4A0C5-DF61-4454-A288-F47036C7296D}" sibTransId="{C42AC500-7601-463A-A22B-BE17527B0B0E}"/>
    <dgm:cxn modelId="{9C9813A5-F661-42E6-9D70-F737147333B2}" type="presOf" srcId="{EF66E962-3BED-4CD2-A6DE-0D6169128100}" destId="{8D577646-416D-454A-A448-64C5075C123B}" srcOrd="0" destOrd="0" presId="urn:microsoft.com/office/officeart/2005/8/layout/vList2"/>
    <dgm:cxn modelId="{287EFCEE-0615-4F5E-92B9-868DD3735F2B}" type="presOf" srcId="{80B1CDEF-00FD-47EC-A6E3-228D67E3E5EE}" destId="{DED5E856-0531-4799-85C9-557D1CEBDAA6}" srcOrd="0" destOrd="0" presId="urn:microsoft.com/office/officeart/2005/8/layout/vList2"/>
    <dgm:cxn modelId="{E64927B5-E4BC-4C9F-BC05-C461ED41A789}" srcId="{AC0F9A0F-17F7-4EC6-84D2-163F440B3A24}" destId="{80B1CDEF-00FD-47EC-A6E3-228D67E3E5EE}" srcOrd="4" destOrd="0" parTransId="{D14A9BE4-06B3-41DA-B837-B59EF21779FD}" sibTransId="{99DF7A33-34CC-43B6-AD4D-155544FA8390}"/>
    <dgm:cxn modelId="{B9BFE2D4-272B-41DC-BE26-6A60763119CE}" type="presOf" srcId="{AC0F9A0F-17F7-4EC6-84D2-163F440B3A24}" destId="{CDDAA340-BDFC-47F2-8949-53775601FE06}" srcOrd="0" destOrd="0" presId="urn:microsoft.com/office/officeart/2005/8/layout/vList2"/>
    <dgm:cxn modelId="{F330DF0C-D119-42C9-B3BC-EF3F84631CE4}" srcId="{AC0F9A0F-17F7-4EC6-84D2-163F440B3A24}" destId="{CBAEC519-09C2-46FA-8118-F4D307D90A00}" srcOrd="0" destOrd="0" parTransId="{062C88CA-6547-411B-A0AF-D614CAAA01CA}" sibTransId="{8A9CEDF4-BF84-4BF2-BEA5-2149C8574FA0}"/>
    <dgm:cxn modelId="{FD73FC59-BC3C-4391-B305-D53ED84E5BAA}" srcId="{AC0F9A0F-17F7-4EC6-84D2-163F440B3A24}" destId="{1220445C-CB6B-4546-B882-6C19850F8DFF}" srcOrd="1" destOrd="0" parTransId="{6F51C52A-BD5B-4C31-95E9-304BFA436FCB}" sibTransId="{E7405FEC-7258-4A30-85A9-1AE55A613CDD}"/>
    <dgm:cxn modelId="{B799AF1D-52FA-4795-B434-6E07592A08FF}" type="presOf" srcId="{573CA06E-0A3A-42FA-A03D-100CDACF7943}" destId="{BC8B31F0-670D-4392-B70D-835901E2ED7A}" srcOrd="0" destOrd="0" presId="urn:microsoft.com/office/officeart/2005/8/layout/vList2"/>
    <dgm:cxn modelId="{EB3BC8E4-C3ED-4B61-9CF2-F2EF420CEB0B}" srcId="{AC0F9A0F-17F7-4EC6-84D2-163F440B3A24}" destId="{573CA06E-0A3A-42FA-A03D-100CDACF7943}" srcOrd="2" destOrd="0" parTransId="{3CEBFF62-48CE-4FF7-B2F9-F798FFE985D2}" sibTransId="{99A9C1A9-8E82-45DE-9A91-CF4A241355EF}"/>
    <dgm:cxn modelId="{EEBEF08A-9507-4702-B265-D275A604C24F}" type="presParOf" srcId="{CDDAA340-BDFC-47F2-8949-53775601FE06}" destId="{CD783A9C-1F06-4F76-9E09-BAD638943FED}" srcOrd="0" destOrd="0" presId="urn:microsoft.com/office/officeart/2005/8/layout/vList2"/>
    <dgm:cxn modelId="{A8CB25A4-12BA-4A13-A8EC-BBF9C81E08AC}" type="presParOf" srcId="{CDDAA340-BDFC-47F2-8949-53775601FE06}" destId="{A76549C5-CC76-4A6F-81B6-D6B667EA93E3}" srcOrd="1" destOrd="0" presId="urn:microsoft.com/office/officeart/2005/8/layout/vList2"/>
    <dgm:cxn modelId="{80AB07EE-F128-42B4-ABE2-9A59B2C5215D}" type="presParOf" srcId="{CDDAA340-BDFC-47F2-8949-53775601FE06}" destId="{E9B1EA03-65D2-47F7-A815-3EA1F1BD1DD4}" srcOrd="2" destOrd="0" presId="urn:microsoft.com/office/officeart/2005/8/layout/vList2"/>
    <dgm:cxn modelId="{CBFFAC54-377F-4418-B455-08E0C6712DEC}" type="presParOf" srcId="{CDDAA340-BDFC-47F2-8949-53775601FE06}" destId="{DAE04ADF-2AC3-4FC5-ACFD-9797389FEC08}" srcOrd="3" destOrd="0" presId="urn:microsoft.com/office/officeart/2005/8/layout/vList2"/>
    <dgm:cxn modelId="{9C3C1362-264A-41E7-94FD-FF37156DCC63}" type="presParOf" srcId="{CDDAA340-BDFC-47F2-8949-53775601FE06}" destId="{BC8B31F0-670D-4392-B70D-835901E2ED7A}" srcOrd="4" destOrd="0" presId="urn:microsoft.com/office/officeart/2005/8/layout/vList2"/>
    <dgm:cxn modelId="{83797F46-5FB9-4305-87D4-13DEF25AAD34}" type="presParOf" srcId="{CDDAA340-BDFC-47F2-8949-53775601FE06}" destId="{A6FCC24E-4218-4D68-A30D-606133C3AD55}" srcOrd="5" destOrd="0" presId="urn:microsoft.com/office/officeart/2005/8/layout/vList2"/>
    <dgm:cxn modelId="{9C729EEE-6EB3-4C67-BED7-48EDE381CCF8}" type="presParOf" srcId="{CDDAA340-BDFC-47F2-8949-53775601FE06}" destId="{8D577646-416D-454A-A448-64C5075C123B}" srcOrd="6" destOrd="0" presId="urn:microsoft.com/office/officeart/2005/8/layout/vList2"/>
    <dgm:cxn modelId="{0402F5A2-DC10-47C8-97CD-F18256DFA400}" type="presParOf" srcId="{CDDAA340-BDFC-47F2-8949-53775601FE06}" destId="{5EBC4C47-EA8B-4D6B-A6D7-9C30119621D5}" srcOrd="7" destOrd="0" presId="urn:microsoft.com/office/officeart/2005/8/layout/vList2"/>
    <dgm:cxn modelId="{DDE5C8D7-9C01-4E60-B4C7-59146496BD5E}" type="presParOf" srcId="{CDDAA340-BDFC-47F2-8949-53775601FE06}" destId="{DED5E856-0531-4799-85C9-557D1CEBDAA6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783A9C-1F06-4F76-9E09-BAD638943FED}">
      <dsp:nvSpPr>
        <dsp:cNvPr id="0" name=""/>
        <dsp:cNvSpPr/>
      </dsp:nvSpPr>
      <dsp:spPr>
        <a:xfrm>
          <a:off x="0" y="2861"/>
          <a:ext cx="8280920" cy="117295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latin typeface="Times New Roman" pitchFamily="18" charset="0"/>
              <a:cs typeface="Times New Roman" pitchFamily="18" charset="0"/>
            </a:rPr>
            <a:t>Модель 1. </a:t>
          </a: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Применение открытого онлайн-курса как дополнительного материала для самостоятельной работы студента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7259" y="60120"/>
        <a:ext cx="8166402" cy="1058439"/>
      </dsp:txXfrm>
    </dsp:sp>
    <dsp:sp modelId="{E9B1EA03-65D2-47F7-A815-3EA1F1BD1DD4}">
      <dsp:nvSpPr>
        <dsp:cNvPr id="0" name=""/>
        <dsp:cNvSpPr/>
      </dsp:nvSpPr>
      <dsp:spPr>
        <a:xfrm>
          <a:off x="0" y="1184355"/>
          <a:ext cx="8280920" cy="117295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i="1" kern="1200" dirty="0" smtClean="0">
            <a:latin typeface="Times New Roman" pitchFamily="18" charset="0"/>
            <a:cs typeface="Times New Roman" pitchFamily="18" charset="0"/>
          </a:endParaRP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latin typeface="Times New Roman" pitchFamily="18" charset="0"/>
              <a:cs typeface="Times New Roman" pitchFamily="18" charset="0"/>
            </a:rPr>
            <a:t>Модель 3.</a:t>
          </a: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 Смешанное обучение на основе онлайн курса с проведением текущего и промежуточного контроля онлайн и сохранением части очных занятий преподавателя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 </a:t>
          </a:r>
          <a:endParaRPr lang="ru-RU" sz="2000" kern="1200" dirty="0"/>
        </a:p>
      </dsp:txBody>
      <dsp:txXfrm>
        <a:off x="57259" y="1241614"/>
        <a:ext cx="8166402" cy="1058439"/>
      </dsp:txXfrm>
    </dsp:sp>
    <dsp:sp modelId="{BC8B31F0-670D-4392-B70D-835901E2ED7A}">
      <dsp:nvSpPr>
        <dsp:cNvPr id="0" name=""/>
        <dsp:cNvSpPr/>
      </dsp:nvSpPr>
      <dsp:spPr>
        <a:xfrm>
          <a:off x="0" y="2365849"/>
          <a:ext cx="8280920" cy="117295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latin typeface="Times New Roman" pitchFamily="18" charset="0"/>
              <a:cs typeface="Times New Roman" pitchFamily="18" charset="0"/>
            </a:rPr>
            <a:t>Модель 2.</a:t>
          </a: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 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Смешанное обучение с использованием частей онлайн курса для освоения дисциплины /модуля (модель "перевернутого класса") 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7259" y="2423108"/>
        <a:ext cx="8166402" cy="1058439"/>
      </dsp:txXfrm>
    </dsp:sp>
    <dsp:sp modelId="{8D577646-416D-454A-A448-64C5075C123B}">
      <dsp:nvSpPr>
        <dsp:cNvPr id="0" name=""/>
        <dsp:cNvSpPr/>
      </dsp:nvSpPr>
      <dsp:spPr>
        <a:xfrm>
          <a:off x="0" y="3547342"/>
          <a:ext cx="8280920" cy="117295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smtClean="0">
              <a:latin typeface="Times New Roman" pitchFamily="18" charset="0"/>
              <a:cs typeface="Times New Roman" pitchFamily="18" charset="0"/>
            </a:rPr>
            <a:t>Модель </a:t>
          </a:r>
          <a:r>
            <a:rPr lang="ru-RU" sz="1600" b="1" i="1" kern="1200" dirty="0" smtClean="0">
              <a:latin typeface="Times New Roman" pitchFamily="18" charset="0"/>
              <a:cs typeface="Times New Roman" pitchFamily="18" charset="0"/>
            </a:rPr>
            <a:t>4.</a:t>
          </a: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 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Модель электронного обучения с использованием онлайн-курса и очной организационно-технической </a:t>
          </a:r>
          <a:r>
            <a:rPr lang="ru-RU" sz="2000" kern="1200" dirty="0" err="1" smtClean="0">
              <a:latin typeface="Times New Roman" pitchFamily="18" charset="0"/>
              <a:cs typeface="Times New Roman" pitchFamily="18" charset="0"/>
            </a:rPr>
            <a:t>тьюторской</a:t>
          </a: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 поддержкой 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 dirty="0"/>
        </a:p>
      </dsp:txBody>
      <dsp:txXfrm>
        <a:off x="57259" y="3604601"/>
        <a:ext cx="8166402" cy="1058439"/>
      </dsp:txXfrm>
    </dsp:sp>
    <dsp:sp modelId="{DED5E856-0531-4799-85C9-557D1CEBDAA6}">
      <dsp:nvSpPr>
        <dsp:cNvPr id="0" name=""/>
        <dsp:cNvSpPr/>
      </dsp:nvSpPr>
      <dsp:spPr>
        <a:xfrm>
          <a:off x="0" y="4728836"/>
          <a:ext cx="8280920" cy="117295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latin typeface="Times New Roman" pitchFamily="18" charset="0"/>
              <a:cs typeface="Times New Roman" pitchFamily="18" charset="0"/>
            </a:rPr>
            <a:t>Модель 5. 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Исключительно электронное обучение с использованием онлайн-курса 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7259" y="4786095"/>
        <a:ext cx="8166402" cy="10584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893973-C121-479D-9335-9B1E08E99472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747B65-5D7E-4238-81CD-F584C16433A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895391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78F9D6-7246-49FA-8BE2-052D446BAF7C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9077E5-A6EE-40FB-81F0-0A278B8A84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901034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077E5-A6EE-40FB-81F0-0A278B8A846B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15875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BF15521-46F0-4A15-88C7-9DA37FC37758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3272950-FF43-4A9F-BAA2-8984B16649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BF15521-46F0-4A15-88C7-9DA37FC37758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272950-FF43-4A9F-BAA2-8984B16649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BF15521-46F0-4A15-88C7-9DA37FC37758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272950-FF43-4A9F-BAA2-8984B16649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BF15521-46F0-4A15-88C7-9DA37FC37758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272950-FF43-4A9F-BAA2-8984B16649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BF15521-46F0-4A15-88C7-9DA37FC37758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272950-FF43-4A9F-BAA2-8984B16649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BF15521-46F0-4A15-88C7-9DA37FC37758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272950-FF43-4A9F-BAA2-8984B16649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BF15521-46F0-4A15-88C7-9DA37FC37758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272950-FF43-4A9F-BAA2-8984B16649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BF15521-46F0-4A15-88C7-9DA37FC37758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272950-FF43-4A9F-BAA2-8984B16649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BF15521-46F0-4A15-88C7-9DA37FC37758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272950-FF43-4A9F-BAA2-8984B16649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0BF15521-46F0-4A15-88C7-9DA37FC37758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272950-FF43-4A9F-BAA2-8984B16649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BF15521-46F0-4A15-88C7-9DA37FC37758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3272950-FF43-4A9F-BAA2-8984B16649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0BF15521-46F0-4A15-88C7-9DA37FC37758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23272950-FF43-4A9F-BAA2-8984B16649C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421959" y="1340768"/>
            <a:ext cx="30008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ru-RU" sz="3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96212" y="785795"/>
            <a:ext cx="7992888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Особенности выбора технологий, обеспечивающих формирование результата в соответствии с требованиями ФГОС СПО  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Жестокова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Ю.Е. </a:t>
            </a:r>
          </a:p>
          <a:p>
            <a:pPr algn="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методист </a:t>
            </a:r>
          </a:p>
          <a:p>
            <a:pPr algn="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ГПОУ ЯО Ярославский торгово-экономический колледж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96212" y="2274838"/>
            <a:ext cx="79928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7604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74345"/>
            <a:ext cx="8424936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Новые подходы к образовательному процессу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-Новые общие компетенции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Согласно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Оксфордскому словарю «мягкие навыки»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soft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skills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 личные качества, которые позволяют эффективно и гармонично взаимодействовать с другими людьми, успешно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коммуницировать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и договариваться.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Кодекс корпоративной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этики: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-межличностное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 межкультурное взаимодействие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-умение слушать, слышать, договариваться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-организованность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-ответственность за качество результата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мотивированность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к деятельности.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72617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04664"/>
            <a:ext cx="8352928" cy="5688632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</a:pPr>
            <a:r>
              <a:rPr lang="ru-RU" sz="1800" b="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18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800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b="1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ru-RU" b="1" cap="none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476672"/>
            <a:ext cx="7848872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Модульно-кредитная система обучения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</a:t>
            </a: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модель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организации учебного процесса, которая основывается на сочетании модульных технологий обучения и зачетных образовательных единиц (зачетных кредитов), что обеспечивает гибкость подготовки в условиях быстро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меняющихся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требований рынка труда, предоставляет обучающимся возможность обучаться по индивидуальной инвариантной части образовательной программы СПО, сформированной по требованиям заказчиков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dirty="0"/>
              <a:t> </a:t>
            </a:r>
            <a:r>
              <a:rPr lang="ru-RU" sz="1200" dirty="0" smtClean="0"/>
              <a:t> 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xmlns="" val="1708776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622425" y="404813"/>
            <a:ext cx="7521575" cy="549275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b="1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ru-RU" b="1" cap="none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863600" y="549275"/>
            <a:ext cx="8280400" cy="5903913"/>
          </a:xfrm>
        </p:spPr>
        <p:txBody>
          <a:bodyPr>
            <a:noAutofit/>
          </a:bodyPr>
          <a:lstStyle/>
          <a:p>
            <a:r>
              <a:rPr lang="ru-RU" sz="20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Дистанционная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форма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обучения – инструмент непрерывного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образования: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109728" indent="0" algn="just">
              <a:buNone/>
            </a:pPr>
            <a:r>
              <a:rPr lang="ru-RU" sz="2000" b="0" dirty="0" smtClean="0">
                <a:latin typeface="Times New Roman" pitchFamily="18" charset="0"/>
                <a:cs typeface="Times New Roman" pitchFamily="18" charset="0"/>
              </a:rPr>
              <a:t>	предоставляет возможность проходить обучение, не покидая места жительства и в процессе производственной деятельности; </a:t>
            </a:r>
          </a:p>
          <a:p>
            <a:pPr marL="109728" indent="0" algn="just">
              <a:buNone/>
            </a:pPr>
            <a:r>
              <a:rPr lang="ru-RU" sz="2000" b="0" dirty="0" smtClean="0">
                <a:latin typeface="Times New Roman" pitchFamily="18" charset="0"/>
                <a:cs typeface="Times New Roman" pitchFamily="18" charset="0"/>
              </a:rPr>
              <a:t>	обеспечивает широкий доступ к образовательным отечественным и мировым ресурсам; </a:t>
            </a:r>
          </a:p>
          <a:p>
            <a:pPr marL="109728" indent="0" algn="just">
              <a:buNone/>
            </a:pPr>
            <a:r>
              <a:rPr lang="ru-RU" sz="2000" b="0" dirty="0" smtClean="0">
                <a:latin typeface="Times New Roman" pitchFamily="18" charset="0"/>
                <a:cs typeface="Times New Roman" pitchFamily="18" charset="0"/>
              </a:rPr>
              <a:t></a:t>
            </a:r>
            <a:r>
              <a:rPr lang="ru-RU" sz="2000" b="0" dirty="0">
                <a:latin typeface="Times New Roman" pitchFamily="18" charset="0"/>
                <a:cs typeface="Times New Roman" pitchFamily="18" charset="0"/>
              </a:rPr>
              <a:t>	предоставляет возможность организации процесса самообучения наиболее эффективным для обучающегося образом и получения всех необходимых средств самообучения; </a:t>
            </a:r>
          </a:p>
          <a:p>
            <a:pPr marL="109728" indent="0" algn="just">
              <a:buNone/>
            </a:pPr>
            <a:r>
              <a:rPr lang="ru-RU" sz="2000" b="0" dirty="0">
                <a:latin typeface="Times New Roman" pitchFamily="18" charset="0"/>
                <a:cs typeface="Times New Roman" pitchFamily="18" charset="0"/>
              </a:rPr>
              <a:t>	позволяет формировать уникальные образовательные программы за счет комбинирования курсов; </a:t>
            </a:r>
          </a:p>
          <a:p>
            <a:pPr marL="109728" indent="0" algn="just">
              <a:buNone/>
            </a:pPr>
            <a:r>
              <a:rPr lang="ru-RU" sz="2000" b="0" dirty="0">
                <a:latin typeface="Times New Roman" pitchFamily="18" charset="0"/>
                <a:cs typeface="Times New Roman" pitchFamily="18" charset="0"/>
              </a:rPr>
              <a:t>	повышает социальную и профессиональную мобильность населения, его предпринимательскую и социальную активность; </a:t>
            </a:r>
          </a:p>
          <a:p>
            <a:pPr marL="109728" indent="0" algn="just">
              <a:buNone/>
            </a:pPr>
            <a:r>
              <a:rPr lang="ru-RU" sz="2000" b="0" dirty="0">
                <a:latin typeface="Times New Roman" pitchFamily="18" charset="0"/>
                <a:cs typeface="Times New Roman" pitchFamily="18" charset="0"/>
              </a:rPr>
              <a:t>	предопределяет сохранение и развитие единого образовательного пространства. 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2114860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74345"/>
            <a:ext cx="842493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«Внедрение в учебный процесс системы электронного обучения MOODLE»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Разработано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Положение о дистанционных образовательных технологиях и электронном бучении  в колледже.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Положение о создании и эффективном использовании электронных образовательных ресурсов в колледже.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Проведена диагностика уровня  ИКТ - компетентности педагогических работников.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Проведены обучающие семинары.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Размещены методические материалы в MOODLE.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Председателями ПЦК контролируется работа преподавателей по созданию методических материалов для системы MOODLE. </a:t>
            </a:r>
          </a:p>
        </p:txBody>
      </p:sp>
    </p:spTree>
    <p:extLst>
      <p:ext uri="{BB962C8B-B14F-4D97-AF65-F5344CB8AC3E}">
        <p14:creationId xmlns:p14="http://schemas.microsoft.com/office/powerpoint/2010/main" xmlns="" val="337210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8208912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53291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xmlns="" val="3958210534"/>
              </p:ext>
            </p:extLst>
          </p:nvPr>
        </p:nvGraphicFramePr>
        <p:xfrm>
          <a:off x="467544" y="620688"/>
          <a:ext cx="8280920" cy="59046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42726253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04664"/>
            <a:ext cx="85689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Организационная схема включения онлайн курсов в учебный процесс</a:t>
            </a:r>
          </a:p>
        </p:txBody>
      </p:sp>
      <p:sp>
        <p:nvSpPr>
          <p:cNvPr id="5" name="Стрелка вниз 4"/>
          <p:cNvSpPr/>
          <p:nvPr/>
        </p:nvSpPr>
        <p:spPr>
          <a:xfrm>
            <a:off x="1187624" y="1484784"/>
            <a:ext cx="360040" cy="690376"/>
          </a:xfrm>
          <a:prstGeom prst="downArrow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4499992" y="1556792"/>
            <a:ext cx="360040" cy="1224136"/>
          </a:xfrm>
          <a:prstGeom prst="downArrow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2204864"/>
            <a:ext cx="4139952" cy="46166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по степени обязательности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123728" y="2852936"/>
            <a:ext cx="4572000" cy="83099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по доле замещения контактной работы с преподавателем </a:t>
            </a:r>
          </a:p>
        </p:txBody>
      </p:sp>
      <p:sp>
        <p:nvSpPr>
          <p:cNvPr id="10" name="Стрелка вниз 9"/>
          <p:cNvSpPr/>
          <p:nvPr/>
        </p:nvSpPr>
        <p:spPr>
          <a:xfrm>
            <a:off x="7092280" y="1628800"/>
            <a:ext cx="360040" cy="2088232"/>
          </a:xfrm>
          <a:prstGeom prst="downArrow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319464" y="4293096"/>
            <a:ext cx="4573016" cy="83099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по принадлежности учебному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заведению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0931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404664"/>
            <a:ext cx="78488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Организационная схема включения онлайн курсов в учебный процесс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412776"/>
            <a:ext cx="3024336" cy="33855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C00000"/>
                </a:solidFill>
              </a:rPr>
              <a:t>по степени обязательности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23528" y="1916832"/>
            <a:ext cx="30963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Franklin Gothic Book" pitchFamily="34" charset="0"/>
              <a:buChar char="―"/>
            </a:pPr>
            <a:r>
              <a:rPr lang="ru-RU" dirty="0" smtClean="0"/>
              <a:t> безальтернативное </a:t>
            </a:r>
          </a:p>
          <a:p>
            <a:pPr>
              <a:buFont typeface="Franklin Gothic Book" pitchFamily="34" charset="0"/>
              <a:buChar char="―"/>
            </a:pPr>
            <a:r>
              <a:rPr lang="ru-RU" dirty="0" smtClean="0"/>
              <a:t> альтернативное  </a:t>
            </a:r>
          </a:p>
          <a:p>
            <a:pPr>
              <a:buFont typeface="Franklin Gothic Book" pitchFamily="34" charset="0"/>
              <a:buChar char="―"/>
            </a:pPr>
            <a:r>
              <a:rPr lang="ru-RU" dirty="0" smtClean="0"/>
              <a:t> факультативное </a:t>
            </a:r>
            <a:r>
              <a:rPr lang="ru-RU" dirty="0"/>
              <a:t>(</a:t>
            </a:r>
            <a:r>
              <a:rPr lang="ru-RU" dirty="0" err="1"/>
              <a:t>майноры</a:t>
            </a:r>
            <a:r>
              <a:rPr lang="ru-RU" dirty="0"/>
              <a:t>)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979712" y="3573016"/>
            <a:ext cx="5544616" cy="58477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C00000"/>
                </a:solidFill>
              </a:rPr>
              <a:t>по доле замещения </a:t>
            </a:r>
            <a:r>
              <a:rPr lang="ru-RU" sz="1600" b="1" dirty="0" smtClean="0">
                <a:solidFill>
                  <a:srgbClr val="C00000"/>
                </a:solidFill>
              </a:rPr>
              <a:t>контактной </a:t>
            </a:r>
            <a:r>
              <a:rPr lang="ru-RU" sz="1600" b="1" dirty="0">
                <a:solidFill>
                  <a:srgbClr val="C00000"/>
                </a:solidFill>
              </a:rPr>
              <a:t>работы </a:t>
            </a:r>
            <a:r>
              <a:rPr lang="ru-RU" sz="1600" b="1" dirty="0" smtClean="0">
                <a:solidFill>
                  <a:srgbClr val="C00000"/>
                </a:solidFill>
              </a:rPr>
              <a:t>с </a:t>
            </a:r>
            <a:r>
              <a:rPr lang="ru-RU" sz="1600" b="1" dirty="0">
                <a:solidFill>
                  <a:srgbClr val="C00000"/>
                </a:solidFill>
              </a:rPr>
              <a:t>преподавателем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644008" y="1412776"/>
            <a:ext cx="3960440" cy="58477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C00000"/>
                </a:solidFill>
              </a:rPr>
              <a:t>по принадлежности </a:t>
            </a:r>
            <a:r>
              <a:rPr lang="ru-RU" sz="1600" b="1" dirty="0" smtClean="0">
                <a:solidFill>
                  <a:srgbClr val="C00000"/>
                </a:solidFill>
              </a:rPr>
              <a:t>учебному заведению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979712" y="4437112"/>
            <a:ext cx="64807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Franklin Gothic Book" pitchFamily="34" charset="0"/>
              <a:buChar char="―"/>
            </a:pPr>
            <a:r>
              <a:rPr lang="ru-RU" sz="1600" dirty="0" smtClean="0"/>
              <a:t> исключительно </a:t>
            </a:r>
            <a:r>
              <a:rPr lang="ru-RU" sz="1600" dirty="0" err="1" smtClean="0"/>
              <a:t>онлайн</a:t>
            </a:r>
            <a:r>
              <a:rPr lang="ru-RU" sz="1600" dirty="0" smtClean="0"/>
              <a:t> </a:t>
            </a:r>
            <a:r>
              <a:rPr lang="ru-RU" sz="1600" dirty="0"/>
              <a:t>обучение </a:t>
            </a:r>
            <a:endParaRPr lang="ru-RU" sz="1600" dirty="0" smtClean="0"/>
          </a:p>
          <a:p>
            <a:pPr>
              <a:buFont typeface="Franklin Gothic Book" pitchFamily="34" charset="0"/>
              <a:buChar char="―"/>
            </a:pPr>
            <a:r>
              <a:rPr lang="ru-RU" sz="1600" dirty="0" smtClean="0"/>
              <a:t> использование отдельных </a:t>
            </a:r>
            <a:r>
              <a:rPr lang="ru-RU" sz="1600" dirty="0"/>
              <a:t>модулей онлайн курса в сочетании с традиционными аудиторными занятиями </a:t>
            </a:r>
            <a:endParaRPr lang="ru-RU" sz="1600" dirty="0" smtClean="0"/>
          </a:p>
          <a:p>
            <a:pPr>
              <a:buFont typeface="Franklin Gothic Book" pitchFamily="34" charset="0"/>
              <a:buChar char="―"/>
            </a:pPr>
            <a:r>
              <a:rPr lang="ru-RU" sz="1600" dirty="0" smtClean="0"/>
              <a:t> использование материалов </a:t>
            </a:r>
            <a:r>
              <a:rPr lang="ru-RU" sz="1600" dirty="0"/>
              <a:t>онлайн курса в качестве дополнительных в традиционном обучении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716016" y="1988840"/>
            <a:ext cx="44279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Franklin Gothic Book" pitchFamily="34" charset="0"/>
              <a:buChar char="―"/>
            </a:pPr>
            <a:r>
              <a:rPr lang="ru-RU" sz="1600" dirty="0" smtClean="0"/>
              <a:t> </a:t>
            </a:r>
            <a:r>
              <a:rPr lang="ru-RU" sz="1600" dirty="0" err="1" smtClean="0"/>
              <a:t>онлайн</a:t>
            </a:r>
            <a:r>
              <a:rPr lang="ru-RU" sz="1600" dirty="0" smtClean="0"/>
              <a:t> курс </a:t>
            </a:r>
            <a:r>
              <a:rPr lang="ru-RU" sz="1600" dirty="0"/>
              <a:t>разработан и принадлежит </a:t>
            </a:r>
            <a:r>
              <a:rPr lang="ru-RU" sz="1600" dirty="0" smtClean="0"/>
              <a:t>ОУ, </a:t>
            </a:r>
            <a:r>
              <a:rPr lang="ru-RU" sz="1600" dirty="0"/>
              <a:t>в котором реализуется </a:t>
            </a:r>
            <a:r>
              <a:rPr lang="ru-RU" sz="1600" dirty="0" smtClean="0"/>
              <a:t>образовательная </a:t>
            </a:r>
            <a:r>
              <a:rPr lang="ru-RU" sz="1600" dirty="0"/>
              <a:t>программа </a:t>
            </a:r>
            <a:endParaRPr lang="ru-RU" sz="1600" dirty="0" smtClean="0"/>
          </a:p>
          <a:p>
            <a:pPr>
              <a:buFont typeface="Franklin Gothic Book" pitchFamily="34" charset="0"/>
              <a:buChar char="―"/>
            </a:pPr>
            <a:r>
              <a:rPr lang="ru-RU" sz="1600" dirty="0" smtClean="0"/>
              <a:t> курс </a:t>
            </a:r>
            <a:r>
              <a:rPr lang="ru-RU" sz="1600" dirty="0"/>
              <a:t>принадлежит другому образовательному </a:t>
            </a:r>
            <a:r>
              <a:rPr lang="ru-RU" sz="1600" dirty="0" smtClean="0"/>
              <a:t>учреждению</a:t>
            </a:r>
            <a:endParaRPr lang="ru-RU" sz="1600" dirty="0"/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323528" y="1772816"/>
            <a:ext cx="0" cy="1296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4788024" y="1988840"/>
            <a:ext cx="0" cy="12241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2051720" y="4149080"/>
            <a:ext cx="0" cy="14401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H="1">
            <a:off x="1691680" y="1124744"/>
            <a:ext cx="1944218" cy="216024"/>
          </a:xfrm>
          <a:prstGeom prst="straightConnector1">
            <a:avLst/>
          </a:prstGeom>
          <a:ln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5292080" y="1124744"/>
            <a:ext cx="2016224" cy="216024"/>
          </a:xfrm>
          <a:prstGeom prst="straightConnector1">
            <a:avLst/>
          </a:prstGeom>
          <a:ln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4283968" y="1268760"/>
            <a:ext cx="0" cy="2304256"/>
          </a:xfrm>
          <a:prstGeom prst="straightConnector1">
            <a:avLst/>
          </a:prstGeom>
          <a:ln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521056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Прямая со стрелкой 10"/>
          <p:cNvCxnSpPr/>
          <p:nvPr/>
        </p:nvCxnSpPr>
        <p:spPr>
          <a:xfrm>
            <a:off x="4211960" y="1340768"/>
            <a:ext cx="504056" cy="2232248"/>
          </a:xfrm>
          <a:prstGeom prst="straightConnector1">
            <a:avLst/>
          </a:prstGeom>
          <a:ln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Объект 4"/>
          <p:cNvSpPr txBox="1">
            <a:spLocks/>
          </p:cNvSpPr>
          <p:nvPr/>
        </p:nvSpPr>
        <p:spPr>
          <a:xfrm>
            <a:off x="1835696" y="692696"/>
            <a:ext cx="4608512" cy="359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Риски студентов 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1628800"/>
            <a:ext cx="442798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Технические:  </a:t>
            </a:r>
          </a:p>
          <a:p>
            <a:pPr indent="144000">
              <a:buFont typeface="Lucida Sans Unicode" pitchFamily="34" charset="0"/>
              <a:buChar char="‒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отсутствие технической возможности работы с курсами</a:t>
            </a:r>
          </a:p>
          <a:p>
            <a:pPr indent="144000">
              <a:buFont typeface="Lucida Sans Unicode" pitchFamily="34" charset="0"/>
              <a:buChar char="‒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сбои сервисов платформы</a:t>
            </a:r>
          </a:p>
          <a:p>
            <a:pPr indent="144000">
              <a:buFont typeface="Lucida Sans Unicode" pitchFamily="34" charset="0"/>
              <a:buChar char="‒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отсутствие устойчивых навыков работы с сервисами платформы и онлайн курсов </a:t>
            </a:r>
          </a:p>
          <a:p>
            <a:pPr indent="144000" algn="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88024" y="1628800"/>
            <a:ext cx="42484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Психологические :</a:t>
            </a:r>
          </a:p>
          <a:p>
            <a:pPr indent="144000">
              <a:buFont typeface="Lucida Sans Unicode" pitchFamily="34" charset="0"/>
              <a:buChar char="‒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отсутствие навыков самостоятельной работы </a:t>
            </a:r>
          </a:p>
          <a:p>
            <a:pPr indent="144000">
              <a:buFont typeface="Lucida Sans Unicode" pitchFamily="34" charset="0"/>
              <a:buChar char="‒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неготовность к обучению без реального контакта с  преподавателем</a:t>
            </a:r>
          </a:p>
        </p:txBody>
      </p:sp>
      <p:sp>
        <p:nvSpPr>
          <p:cNvPr id="5" name="Объект 6"/>
          <p:cNvSpPr txBox="1">
            <a:spLocks/>
          </p:cNvSpPr>
          <p:nvPr/>
        </p:nvSpPr>
        <p:spPr>
          <a:xfrm>
            <a:off x="971600" y="3645024"/>
            <a:ext cx="7488832" cy="295232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Организационно-методические:</a:t>
            </a:r>
          </a:p>
          <a:p>
            <a:pPr marR="0" lvl="0" indent="144000" fontAlgn="auto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tx1"/>
              </a:buClr>
              <a:buSzPct val="68000"/>
              <a:buFont typeface="Lucida Sans Unicode" pitchFamily="34" charset="0"/>
              <a:buChar char="‒"/>
              <a:tabLst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неготовность использовать все функциональные возможности  курсов для усвоения материала</a:t>
            </a:r>
          </a:p>
          <a:p>
            <a:pPr marR="0" lvl="0" indent="144000" fontAlgn="auto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tx1"/>
              </a:buClr>
              <a:buSzPct val="68000"/>
              <a:buFont typeface="Lucida Sans Unicode" pitchFamily="34" charset="0"/>
              <a:buChar char="‒"/>
              <a:tabLst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неспособность к самоорганизации </a:t>
            </a:r>
          </a:p>
          <a:p>
            <a:pPr indent="144000">
              <a:spcBef>
                <a:spcPts val="400"/>
              </a:spcBef>
              <a:buClr>
                <a:schemeClr val="tx1"/>
              </a:buClr>
              <a:buSzPct val="68000"/>
              <a:buFont typeface="Lucida Sans Unicode" pitchFamily="34" charset="0"/>
              <a:buChar char="‒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при всей простоте процедуры записи на курс, студенты выполняют ее некорректно или теряют (забывают) учетную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запись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indent="144000">
              <a:spcBef>
                <a:spcPts val="400"/>
              </a:spcBef>
              <a:buClr>
                <a:schemeClr val="tx1"/>
              </a:buClr>
              <a:buSzPct val="68000"/>
              <a:buFont typeface="Lucida Sans Unicode" pitchFamily="34" charset="0"/>
              <a:buChar char="‒"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студенты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не соблюдают график изучения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курса 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R="0" lvl="0" indent="144000" fontAlgn="auto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tx1"/>
              </a:buClr>
              <a:buSzPct val="68000"/>
              <a:buFont typeface="Lucida Sans Unicode" pitchFamily="34" charset="0"/>
              <a:buChar char="‒"/>
              <a:tabLst/>
              <a:defRPr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AutoNum type="arabicPeriod"/>
              <a:tabLst/>
              <a:defRPr/>
            </a:pPr>
            <a:endParaRPr kumimoji="0" lang="ru-RU" sz="2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AutoNum type="arabicPeriod"/>
              <a:tabLst/>
              <a:defRPr/>
            </a:pPr>
            <a:endParaRPr kumimoji="0" lang="ru-RU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1763688" y="1268760"/>
            <a:ext cx="1584176" cy="360040"/>
          </a:xfrm>
          <a:prstGeom prst="straightConnector1">
            <a:avLst/>
          </a:prstGeom>
          <a:ln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4788024" y="1268760"/>
            <a:ext cx="1440160" cy="432048"/>
          </a:xfrm>
          <a:prstGeom prst="straightConnector1">
            <a:avLst/>
          </a:prstGeom>
          <a:ln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1760" y="260647"/>
            <a:ext cx="51239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Риски </a:t>
            </a:r>
            <a:r>
              <a:rPr lang="ru-RU" sz="3600" b="1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 преподавателей </a:t>
            </a:r>
            <a:endParaRPr lang="ru-RU" sz="3600" b="1" dirty="0"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69358" y="1076477"/>
            <a:ext cx="2668980" cy="71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1556792"/>
            <a:ext cx="396044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Психологические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: 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1.Неготовность к переходу от преподавания к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тьюторству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2. Недоверие к модели обучения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3. Недоверие к процедурам оценки результатов обучения в онлайн курсах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4. Неготовность к конкуренции с онлайн курсами ведущих авторских коллективов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427984" y="1679902"/>
            <a:ext cx="45720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Организационно-методические: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1.Неспособность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компенсировать снижение учебной нагрузки другими видами работ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2. Неспособность к переходу от транслирования готового знания к производству собственных онлайн продуктов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3. Снижение учебной нагрузки 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172901"/>
            <a:ext cx="2028056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85984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611560" y="404664"/>
            <a:ext cx="7920880" cy="568863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200" dirty="0" smtClean="0"/>
              <a:t> </a:t>
            </a:r>
            <a:r>
              <a:rPr lang="ru-RU" sz="3200" spc="-300" dirty="0" smtClean="0"/>
              <a:t>«</a:t>
            </a:r>
            <a:r>
              <a:rPr lang="ru-RU" sz="4000" spc="-300" dirty="0">
                <a:latin typeface="Times New Roman" pitchFamily="18" charset="0"/>
                <a:cs typeface="Times New Roman" pitchFamily="18" charset="0"/>
              </a:rPr>
              <a:t>К 2020 году как минимум в половине колледжей России подготовка по 50 наиболее востребованным и перспективным рабочим профессиям должна вестись в соответствии с лучшими мировыми </a:t>
            </a:r>
            <a:r>
              <a:rPr lang="ru-RU" sz="4000" spc="-300" dirty="0" smtClean="0">
                <a:latin typeface="Times New Roman" pitchFamily="18" charset="0"/>
                <a:cs typeface="Times New Roman" pitchFamily="18" charset="0"/>
              </a:rPr>
              <a:t>стандартами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передовыми технологиями…»</a:t>
            </a:r>
          </a:p>
          <a:p>
            <a:pPr marL="0" indent="0">
              <a:buNone/>
            </a:pP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800" dirty="0"/>
          </a:p>
          <a:p>
            <a:pPr algn="ctr"/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6056" y="260648"/>
            <a:ext cx="3272468" cy="4392488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b="1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ru-RU" b="1" cap="none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1751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15816" y="548680"/>
            <a:ext cx="46073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Риски  </a:t>
            </a:r>
            <a:r>
              <a:rPr lang="ru-RU" sz="3600" b="1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 организации </a:t>
            </a:r>
            <a:endParaRPr lang="ru-RU" sz="3600" b="1" dirty="0"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66287" y="2230705"/>
            <a:ext cx="432730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Организационные</a:t>
            </a: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 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1.Необходимость проведения мероприятий по сокращению численности преподавателей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2. Снижение доверия к результатам обучения со стороны работодателей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3. Снижение уровня успеваемости 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928979">
            <a:off x="4159213" y="1470838"/>
            <a:ext cx="993513" cy="453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01021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ОК 01. Выбирать способы решения задач профессиональной деятельности, применительно к различным контекстам</a:t>
            </a:r>
          </a:p>
          <a:p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ОК 02. Осуществлять поиск, анализ и интерпретацию информации, необходимой для выполнения задач профессиональной деятельности</a:t>
            </a:r>
          </a:p>
          <a:p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ОК 03. Планировать и реализовывать собственное профессиональное и личностное развитие</a:t>
            </a:r>
          </a:p>
          <a:p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ОК 04. Работать в коллективе и команде, эффективно взаимодействовать с коллегами, руководством, клиентами</a:t>
            </a:r>
          </a:p>
          <a:p>
            <a:endParaRPr lang="ru-RU" sz="1600" dirty="0"/>
          </a:p>
          <a:p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4499992" y="1481328"/>
            <a:ext cx="4392488" cy="4525963"/>
          </a:xfrm>
        </p:spPr>
        <p:txBody>
          <a:bodyPr>
            <a:no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1.Использование заданий формата WS «Администрирование  отеля».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Решение ситуационных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задач.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Проведение исследований удовлетворенности клиентов качеством услуг гостиничных комплексов, интерпретация результатов и формирование рекомендаций по оптимизации деятельности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предприятий.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Тренинги, встречи с профессионалами гостиничной индустрии,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вебинары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Проектные работы. Использование заданий формата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WS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«Администрирование отеля».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5.Участие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 подготовке и организации работы площадки 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WS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«Администрирование отеля»</a:t>
            </a:r>
          </a:p>
          <a:p>
            <a:endParaRPr lang="ru-RU" sz="1600" dirty="0"/>
          </a:p>
          <a:p>
            <a:endParaRPr lang="ru-RU" sz="16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ОБЩИЕ КОМПЕТЕНЦИИ 43.02.14 Гостиничное дело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3397151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251520" y="1340768"/>
            <a:ext cx="3771840" cy="5256584"/>
          </a:xfrm>
        </p:spPr>
        <p:txBody>
          <a:bodyPr>
            <a:noAutofit/>
          </a:bodyPr>
          <a:lstStyle/>
          <a:p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ОК 05. Осуществлять устную и письменную коммуникацию на государственном языке с учетом особенностей социального и культурного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контекста</a:t>
            </a:r>
          </a:p>
          <a:p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ОК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06.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Содействовать сохранению окружающей среды, ресурсосбережению, эффективно действовать в чрезвычайных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ситуациях</a:t>
            </a:r>
          </a:p>
          <a:p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ОК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07.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Использовать информационные технологии в профессиональной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деятельности</a:t>
            </a:r>
          </a:p>
          <a:p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ОК 8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Пользоваться профессиональной документацией на государственном и иностранном языках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3995936" y="1484784"/>
            <a:ext cx="4896544" cy="5184576"/>
          </a:xfrm>
        </p:spPr>
        <p:txBody>
          <a:bodyPr>
            <a:normAutofit/>
          </a:bodyPr>
          <a:lstStyle/>
          <a:p>
            <a:pPr marL="0" inden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5.Использование заданий формата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WS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«Администрирование отеля».</a:t>
            </a:r>
          </a:p>
          <a:p>
            <a:pPr marL="514350" indent="-514350">
              <a:buFont typeface="Arial" pitchFamily="34" charset="0"/>
              <a:buAutoNum type="arabicPeriod"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6.Кейс-технологии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Кейсы «Поведение персонала гостиницы в ЧС».</a:t>
            </a:r>
          </a:p>
          <a:p>
            <a:pPr marL="514350" indent="-514350">
              <a:buFont typeface="Arial" pitchFamily="34" charset="0"/>
              <a:buAutoNum type="arabicPeriod"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.Изучение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АСУ гостиниц на учебной практике (1С) и АСУ гостиниц г. Ярославля в период  производственной практики. </a:t>
            </a:r>
          </a:p>
          <a:p>
            <a:pPr marL="0" indent="0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8.Использование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заданий формата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WS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«Администрирование отеля».</a:t>
            </a:r>
          </a:p>
          <a:p>
            <a:pPr marL="514350" indent="-514350">
              <a:buAutoNum type="arabicPeriod"/>
            </a:pPr>
            <a:endParaRPr lang="ru-RU" dirty="0"/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ОБЩИЕ КОМПЕТЕНЦИИ 43.02.14 Гостиничное дело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1811261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251520" y="1340768"/>
            <a:ext cx="5616624" cy="5184576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Организация и контроль текущей деятельности работников службы приема и размещения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ПМ .02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Организация и контроль текущей деятельности работников службы питания.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ПМ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Организация и контроль текущей деятельности работников службы обслуживания и эксплуатации номерного фонда.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ПМ.04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Организация и контроль текущей деятельности работников службы бронирования и продаж.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5796136" y="1340768"/>
            <a:ext cx="3128392" cy="5256584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Проектные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работы.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Использование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заданий формата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WS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«Администрирование отеля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Проведение</a:t>
            </a:r>
          </a:p>
          <a:p>
            <a:pPr marL="109728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исследований . </a:t>
            </a:r>
          </a:p>
          <a:p>
            <a:pPr marL="109728" indent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Деловые игры</a:t>
            </a:r>
            <a:r>
              <a:rPr lang="ru-RU" dirty="0" smtClean="0"/>
              <a:t>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Кейс-технологии. </a:t>
            </a:r>
          </a:p>
          <a:p>
            <a:pPr marL="0" indent="0"/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ПРОФЕССИОНАЛЬНЫЕ КОМПЕТЕНЦИИ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43.02.14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Гостиничное дело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1361012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1237" y="404664"/>
            <a:ext cx="871296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600" dirty="0">
              <a:latin typeface="Arial Black" pitchFamily="34" charset="0"/>
            </a:endParaRPr>
          </a:p>
          <a:p>
            <a:r>
              <a:rPr lang="ru-RU" sz="4000" i="1" dirty="0">
                <a:latin typeface="Arial Black" pitchFamily="34" charset="0"/>
              </a:rPr>
              <a:t>Качество системы образования не может быть выше качества работающих в ней педагогов.</a:t>
            </a:r>
          </a:p>
        </p:txBody>
      </p:sp>
    </p:spTree>
    <p:extLst>
      <p:ext uri="{BB962C8B-B14F-4D97-AF65-F5344CB8AC3E}">
        <p14:creationId xmlns:p14="http://schemas.microsoft.com/office/powerpoint/2010/main" xmlns="" val="1481096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20" y="1500174"/>
            <a:ext cx="8712968" cy="4572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822960" y="764704"/>
            <a:ext cx="7520940" cy="108012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ПРОЕКТ ФОРМИРОВАНИЯ СИСТЕМЫ НЕПРЕРЫВНОГО ОБРАЗОВАНИЯ ПЕДАГОГИЧЕСКИХ РАБОТНИКОВ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ГПОУ ЯО Ярославского торгово-экономического колледжа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16820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rusdemotivator.ru/uploads/posts/2012-03/1332711664_365735765.png"/>
          <p:cNvPicPr>
            <a:picLocks noChangeAspect="1" noChangeArrowheads="1"/>
          </p:cNvPicPr>
          <p:nvPr/>
        </p:nvPicPr>
        <p:blipFill>
          <a:blip r:embed="rId2" cstate="print"/>
          <a:srcRect l="6900" t="7391" r="7349" b="28202"/>
          <a:stretch>
            <a:fillRect/>
          </a:stretch>
        </p:blipFill>
        <p:spPr bwMode="auto">
          <a:xfrm>
            <a:off x="179512" y="584320"/>
            <a:ext cx="8280920" cy="51860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одзаголовок 7"/>
          <p:cNvSpPr txBox="1">
            <a:spLocks/>
          </p:cNvSpPr>
          <p:nvPr/>
        </p:nvSpPr>
        <p:spPr>
          <a:xfrm>
            <a:off x="2308029" y="2046335"/>
            <a:ext cx="5233486" cy="81009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  <a:defRPr/>
            </a:pPr>
            <a:r>
              <a:rPr lang="ru-RU" sz="3000" b="1" dirty="0">
                <a:solidFill>
                  <a:schemeClr val="bg1"/>
                </a:solidFill>
                <a:effectLst>
                  <a:glow rad="190500">
                    <a:schemeClr val="tx1">
                      <a:alpha val="69000"/>
                    </a:schemeClr>
                  </a:glow>
                </a:effectLst>
                <a:latin typeface="Gabriola" panose="04040605051002020D02" pitchFamily="82" charset="0"/>
              </a:rPr>
              <a:t>Меняется мир, непрерывно, неспешно.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3000" b="1" dirty="0">
                <a:solidFill>
                  <a:schemeClr val="bg1"/>
                </a:solidFill>
                <a:effectLst>
                  <a:glow rad="190500">
                    <a:schemeClr val="tx1">
                      <a:alpha val="69000"/>
                    </a:schemeClr>
                  </a:glow>
                </a:effectLst>
                <a:latin typeface="Gabriola" panose="04040605051002020D02" pitchFamily="82" charset="0"/>
              </a:rPr>
              <a:t>Меняется всё, - от концепций до слов.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3000" b="1" dirty="0">
                <a:solidFill>
                  <a:schemeClr val="bg1"/>
                </a:solidFill>
                <a:effectLst>
                  <a:glow rad="190500">
                    <a:schemeClr val="tx1">
                      <a:alpha val="69000"/>
                    </a:schemeClr>
                  </a:glow>
                </a:effectLst>
                <a:latin typeface="Gabriola" panose="04040605051002020D02" pitchFamily="82" charset="0"/>
              </a:rPr>
              <a:t>И тот лишь сумеет остаться успешным,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3000" b="1" dirty="0">
                <a:solidFill>
                  <a:schemeClr val="bg1"/>
                </a:solidFill>
                <a:effectLst>
                  <a:glow rad="190500">
                    <a:schemeClr val="tx1">
                      <a:alpha val="69000"/>
                    </a:schemeClr>
                  </a:glow>
                </a:effectLst>
                <a:latin typeface="Gabriola" panose="04040605051002020D02" pitchFamily="82" charset="0"/>
              </a:rPr>
              <a:t>Кто сам вместе с миром меняться готов.</a:t>
            </a:r>
          </a:p>
          <a:p>
            <a:pPr marL="0" indent="0" algn="r">
              <a:spcBef>
                <a:spcPts val="0"/>
              </a:spcBef>
              <a:buNone/>
              <a:defRPr/>
            </a:pPr>
            <a:r>
              <a:rPr lang="ru-RU" sz="3000" b="1" dirty="0">
                <a:solidFill>
                  <a:schemeClr val="bg1"/>
                </a:solidFill>
                <a:effectLst>
                  <a:glow rad="190500">
                    <a:schemeClr val="tx1">
                      <a:alpha val="69000"/>
                    </a:schemeClr>
                  </a:glow>
                </a:effectLst>
                <a:latin typeface="Gabriola" panose="04040605051002020D02" pitchFamily="82" charset="0"/>
              </a:rPr>
              <a:t>П. Калита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67744" y="188640"/>
            <a:ext cx="32403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Мысль </a:t>
            </a:r>
            <a:r>
              <a:rPr lang="ru-RU" dirty="0" smtClean="0"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 в </a:t>
            </a:r>
            <a:r>
              <a:rPr lang="ru-RU" dirty="0"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подарок</a:t>
            </a:r>
          </a:p>
        </p:txBody>
      </p:sp>
    </p:spTree>
    <p:extLst>
      <p:ext uri="{BB962C8B-B14F-4D97-AF65-F5344CB8AC3E}">
        <p14:creationId xmlns:p14="http://schemas.microsoft.com/office/powerpoint/2010/main" xmlns="" val="5533378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2960" y="548680"/>
            <a:ext cx="7925504" cy="5976664"/>
          </a:xfrm>
        </p:spPr>
        <p:txBody>
          <a:bodyPr>
            <a:normAutofit lnSpcReduction="10000"/>
          </a:bodyPr>
          <a:lstStyle/>
          <a:p>
            <a:r>
              <a:rPr lang="ru-RU" sz="2000" b="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Распоряжение Правительства Российской Федерации  от 03.03.2015 N 349-р  «Об утверждении комплекса мер, направленных на совершенствование системы среднего профессионального образования, на 2015 - 2020 годы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»:</a:t>
            </a:r>
          </a:p>
          <a:p>
            <a:pPr lvl="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-Определение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приоритетов подготовки кадров для региональной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экономики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-Формирование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плана развития системы СПО, предусматривающего обеспечение  подготовки кадров по наиболее востребованным и перспективным специальностям и рабочим профессиям в соответствии с международными стандартами и передовыми технологиями на базе ведущих профессиональных образовательных организаций</a:t>
            </a:r>
          </a:p>
          <a:p>
            <a:pPr lvl="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-Внедрение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современных технологий подготовки кадров по наиболее востребованным и перспективным специальностям и рабочим профессиям </a:t>
            </a:r>
          </a:p>
          <a:p>
            <a:pPr lvl="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-Оценка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 мониторинг качества подготовки кадров по наиболее востребованным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 перспективным специальностям и рабочим профессиям.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814083" y="311941"/>
            <a:ext cx="7520940" cy="797768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b="1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ru-RU" b="1" cap="none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4945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04664"/>
            <a:ext cx="8496944" cy="5904656"/>
          </a:xfrm>
        </p:spPr>
        <p:txBody>
          <a:bodyPr>
            <a:normAutofit/>
          </a:bodyPr>
          <a:lstStyle/>
          <a:p>
            <a:r>
              <a:rPr lang="ru-RU" sz="1800" b="0" dirty="0" smtClean="0">
                <a:latin typeface="Times New Roman" pitchFamily="18" charset="0"/>
                <a:cs typeface="Times New Roman" pitchFamily="18" charset="0"/>
              </a:rPr>
              <a:t>	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 региональном уровне реализация ТОП-50 потребует внедрения современных образовательных технологий, апробированных в отечественной практике и за рубежом:</a:t>
            </a:r>
          </a:p>
          <a:p>
            <a:pPr lvl="0" algn="just"/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практико-ориентированные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методы </a:t>
            </a:r>
            <a:r>
              <a:rPr lang="ru-RU" sz="2000" b="0" dirty="0">
                <a:latin typeface="Times New Roman" pitchFamily="18" charset="0"/>
                <a:cs typeface="Times New Roman" pitchFamily="18" charset="0"/>
              </a:rPr>
              <a:t>обучения (дуальное обучение) и связанные с ними инфраструктурные и технологические решения;</a:t>
            </a:r>
          </a:p>
          <a:p>
            <a:pPr lvl="0" algn="just"/>
            <a:r>
              <a:rPr lang="ru-RU" sz="2000" b="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модульно-кредитная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система </a:t>
            </a:r>
            <a:r>
              <a:rPr lang="ru-RU" sz="2000" b="0" dirty="0">
                <a:latin typeface="Times New Roman" pitchFamily="18" charset="0"/>
                <a:cs typeface="Times New Roman" pitchFamily="18" charset="0"/>
              </a:rPr>
              <a:t>обучения;</a:t>
            </a:r>
          </a:p>
          <a:p>
            <a:pPr lvl="0" algn="just"/>
            <a:r>
              <a:rPr lang="ru-RU" sz="2000" b="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сетевые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 дистанционные (электронные) формы </a:t>
            </a:r>
            <a:r>
              <a:rPr lang="ru-RU" sz="2000" b="0" dirty="0">
                <a:latin typeface="Times New Roman" pitchFamily="18" charset="0"/>
                <a:cs typeface="Times New Roman" pitchFamily="18" charset="0"/>
              </a:rPr>
              <a:t>обучения;</a:t>
            </a:r>
          </a:p>
          <a:p>
            <a:pPr lvl="0" algn="just"/>
            <a:r>
              <a:rPr lang="ru-RU" sz="2000" b="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трансляция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опыта тренировок команд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Ворлдскиллс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>
                <a:latin typeface="Times New Roman" pitchFamily="18" charset="0"/>
                <a:cs typeface="Times New Roman" pitchFamily="18" charset="0"/>
              </a:rPr>
              <a:t>в массовую практику подготовки кадров по ТОП-50 через сетевое взаимодействие с межрегиональными центрами компетенций, создаваемыми в рамках ФЦПРО, с базовым центром профессиональной подготовки, переподготовки и повышения квалификаций рабочих кадров Минтруда </a:t>
            </a:r>
            <a:r>
              <a:rPr lang="ru-RU" sz="2000" b="0" dirty="0" smtClean="0">
                <a:latin typeface="Times New Roman" pitchFamily="18" charset="0"/>
                <a:cs typeface="Times New Roman" pitchFamily="18" charset="0"/>
              </a:rPr>
              <a:t>России;</a:t>
            </a:r>
            <a:endParaRPr lang="ru-RU" sz="2000" b="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0" dirty="0">
                <a:latin typeface="Times New Roman" pitchFamily="18" charset="0"/>
                <a:cs typeface="Times New Roman" pitchFamily="18" charset="0"/>
              </a:rPr>
              <a:t>- реализация права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проведения демонстрационного экзамена </a:t>
            </a:r>
            <a:r>
              <a:rPr lang="ru-RU" sz="2000" b="0" dirty="0">
                <a:latin typeface="Times New Roman" pitchFamily="18" charset="0"/>
                <a:cs typeface="Times New Roman" pitchFamily="18" charset="0"/>
              </a:rPr>
              <a:t>в соответствии с требованиями </a:t>
            </a:r>
            <a:r>
              <a:rPr lang="ru-RU" sz="2000" b="0" dirty="0" err="1" smtClean="0">
                <a:latin typeface="Times New Roman" pitchFamily="18" charset="0"/>
                <a:cs typeface="Times New Roman" pitchFamily="18" charset="0"/>
              </a:rPr>
              <a:t>Ворлдскиллс</a:t>
            </a:r>
            <a:r>
              <a:rPr lang="ru-RU" sz="2000" b="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/>
            <a:endParaRPr lang="ru-RU" sz="1800" b="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b="1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ru-RU" b="1" cap="none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582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3451" y="260648"/>
            <a:ext cx="8712968" cy="6309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«ДЛЯ УСПЕХА В ЖИЗНИ ТЕПЕРЬ НУЖЕН НЕ IQ, А LQ. ЧТО ТАКОЕ LQ? ПОТЕНЦИАЛ ЛЮБИТЬ, ЭТОГО НИКОГДА НЕ БУДЕТ У МАШИН»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ДЖЕК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МА, ОСНОВАТЕЛЬ ALIBABA, BLOOMBERG GLOBAL BUSINESS FORUM, СЕНТЯБРЬ 2017 Г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рамках «Атласа новых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профессий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» – совместной разработки Агентства стратегических инициатив и МШУ «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Сколково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» – прогнозируется, что </a:t>
            </a:r>
            <a:r>
              <a:rPr lang="ru-RU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 2030 году исчезнет 57 «традиционных» профессий и появится 186 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новых.</a:t>
            </a:r>
          </a:p>
          <a:p>
            <a:pPr algn="just"/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На этапе массовой роботизации еще больше усилится уже наблюдаемый </a:t>
            </a:r>
            <a:r>
              <a:rPr lang="ru-RU" sz="2800" i="1" dirty="0" err="1">
                <a:latin typeface="Times New Roman" pitchFamily="18" charset="0"/>
                <a:cs typeface="Times New Roman" pitchFamily="18" charset="0"/>
              </a:rPr>
              <a:t>переток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рабочих 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мест из производственных отраслей в сферу услуг.</a:t>
            </a:r>
          </a:p>
          <a:p>
            <a:pPr algn="just"/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3396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04664"/>
            <a:ext cx="7992888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Векторы развития профессионального образования ( в том числе требования к педагогам)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.Подготовка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кадров по наиболее востребованным и перспективным специальностям и рабочим профессиям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и Дополнительное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образование.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2.Профессии будущего.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3.Индивидуальные траектории обучения.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4.Командная работа (проекты).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5.ИКТ-технологии и компетенции.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6.Дистанционные технологии, электронное обучение.</a:t>
            </a:r>
          </a:p>
        </p:txBody>
      </p:sp>
    </p:spTree>
    <p:extLst>
      <p:ext uri="{BB962C8B-B14F-4D97-AF65-F5344CB8AC3E}">
        <p14:creationId xmlns:p14="http://schemas.microsoft.com/office/powerpoint/2010/main" xmlns="" val="1995813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2998" y="476672"/>
            <a:ext cx="8496944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Категории специальностей по </a:t>
            </a:r>
            <a:r>
              <a:rPr lang="ru-RU" sz="2800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методике </a:t>
            </a:r>
            <a:r>
              <a:rPr lang="ru-RU" sz="2800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Йенса</a:t>
            </a:r>
            <a:r>
              <a:rPr lang="ru-RU" sz="2800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Расмуссена</a:t>
            </a:r>
            <a:r>
              <a:rPr lang="ru-RU" sz="2800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— датского исследователя</a:t>
            </a:r>
          </a:p>
          <a:p>
            <a:pPr algn="just"/>
            <a:endParaRPr lang="ru-RU" sz="2400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Категория </a:t>
            </a:r>
            <a:r>
              <a:rPr lang="ru-RU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«Правило»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— люди, занятые физическим трудом и большую часть рабочего времени повторяющие типовые задачи (рабочих специальностей).</a:t>
            </a:r>
          </a:p>
          <a:p>
            <a:pPr algn="just"/>
            <a:r>
              <a:rPr lang="ru-RU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Категория «Умение»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— люди, занятые технической рутинной работой, принимающие решения в рамках правил (от прораба до администратора гостиницы, а также большинство офисных сотрудников).</a:t>
            </a:r>
          </a:p>
          <a:p>
            <a:pPr algn="just"/>
            <a:r>
              <a:rPr lang="ru-RU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Категория «Знание»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— люди, большая часть работы которых состоит из аналитических, творческих задач, импровизации и предполагает автономность принятия решений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1599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334021"/>
            <a:ext cx="8280920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Новые подходы к образовательному процессу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Старая педагогика не работает: «главный  учитель»         «мотивация студента»</a:t>
            </a:r>
          </a:p>
          <a:p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Преподаватели и обучающиеся-партнеры по командной деятельности, направленной на решение профессиональных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задач, не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имеющих готовых ответов. </a:t>
            </a:r>
          </a:p>
          <a:p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Преподаватель не предметник- его функции: формирование практико-ориентированной образовательной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среды, обеспечивающей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овладение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профессиональной деятельностью,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стимулирование процесса учения.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Преподаватель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модерирует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 коммуникации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в учебной группе,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обеспечивает формирование способностей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студентов к постоянному наращиванию знаний…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>
            <a:off x="7524328" y="1412776"/>
            <a:ext cx="36496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501343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260648"/>
            <a:ext cx="8640960" cy="85869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dirty="0"/>
              <a:t> </a:t>
            </a:r>
            <a:r>
              <a:rPr lang="ru-RU" dirty="0" smtClean="0"/>
              <a:t>       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Новые </a:t>
            </a:r>
            <a:r>
              <a:rPr lang="ru-RU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подходы к образовательному процессу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 студентов предпринимательский подход к обучению: «зачем учить-чем это мне поможет» </a:t>
            </a:r>
          </a:p>
          <a:p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-Изменение когнитивных способностей студентов</a:t>
            </a:r>
          </a:p>
          <a:p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-Времени меньше-знаний больше: «игровое образование на отдыхе»</a:t>
            </a:r>
          </a:p>
          <a:p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-Бурное развитие технологий: «цифровое образование, онлайн-образование- 25 млн. слушателей»</a:t>
            </a:r>
          </a:p>
          <a:p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-Высокие требования к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профессиям: от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работодателя- поставь задачу: «кейсы, 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WS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Трансформация формального образования: «образовательные </a:t>
            </a:r>
            <a:r>
              <a:rPr lang="ru-RU" sz="2400" i="1" dirty="0" err="1">
                <a:latin typeface="Times New Roman" pitchFamily="18" charset="0"/>
                <a:cs typeface="Times New Roman" pitchFamily="18" charset="0"/>
              </a:rPr>
              <a:t>контенты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Виртуальные средства обучения должны чередоваться с изучением реальных процессов реального производства</a:t>
            </a:r>
          </a:p>
          <a:p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20266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978</TotalTime>
  <Words>1244</Words>
  <Application>Microsoft Office PowerPoint</Application>
  <PresentationFormat>Экран (4:3)</PresentationFormat>
  <Paragraphs>204</Paragraphs>
  <Slides>26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Открытая</vt:lpstr>
      <vt:lpstr>Слайд 1</vt:lpstr>
      <vt:lpstr> </vt:lpstr>
      <vt:lpstr> </vt:lpstr>
      <vt:lpstr> </vt:lpstr>
      <vt:lpstr>Слайд 5</vt:lpstr>
      <vt:lpstr>Слайд 6</vt:lpstr>
      <vt:lpstr>Слайд 7</vt:lpstr>
      <vt:lpstr>Слайд 8</vt:lpstr>
      <vt:lpstr>Слайд 9</vt:lpstr>
      <vt:lpstr>Слайд 10</vt:lpstr>
      <vt:lpstr> </vt:lpstr>
      <vt:lpstr> 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ОБЩИЕ КОМПЕТЕНЦИИ 43.02.14 Гостиничное дело</vt:lpstr>
      <vt:lpstr>ОБЩИЕ КОМПЕТЕНЦИИ 43.02.14 Гостиничное дело</vt:lpstr>
      <vt:lpstr>ПРОФЕССИОНАЛЬНЫЕ КОМПЕТЕНЦИИ  43.02.14 Гостиничное дело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student</dc:creator>
  <cp:lastModifiedBy>Zhestokova</cp:lastModifiedBy>
  <cp:revision>69</cp:revision>
  <dcterms:created xsi:type="dcterms:W3CDTF">2017-04-14T06:00:48Z</dcterms:created>
  <dcterms:modified xsi:type="dcterms:W3CDTF">2018-10-09T11:45:05Z</dcterms:modified>
</cp:coreProperties>
</file>